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1" r:id="rId3"/>
    <p:sldId id="259" r:id="rId4"/>
    <p:sldId id="262" r:id="rId5"/>
    <p:sldId id="268" r:id="rId6"/>
    <p:sldId id="279" r:id="rId7"/>
    <p:sldId id="282" r:id="rId8"/>
    <p:sldId id="263" r:id="rId9"/>
    <p:sldId id="283" r:id="rId10"/>
    <p:sldId id="264" r:id="rId11"/>
    <p:sldId id="284" r:id="rId12"/>
    <p:sldId id="285" r:id="rId13"/>
    <p:sldId id="290" r:id="rId14"/>
    <p:sldId id="287" r:id="rId15"/>
    <p:sldId id="288" r:id="rId16"/>
    <p:sldId id="286" r:id="rId17"/>
    <p:sldId id="271" r:id="rId18"/>
    <p:sldId id="289" r:id="rId19"/>
    <p:sldId id="280" r:id="rId20"/>
    <p:sldId id="291" r:id="rId21"/>
    <p:sldId id="274" r:id="rId22"/>
    <p:sldId id="273" r:id="rId23"/>
    <p:sldId id="272" r:id="rId24"/>
    <p:sldId id="267" r:id="rId25"/>
    <p:sldId id="269" r:id="rId26"/>
    <p:sldId id="270" r:id="rId27"/>
    <p:sldId id="265" r:id="rId28"/>
    <p:sldId id="278" r:id="rId29"/>
    <p:sldId id="276" r:id="rId30"/>
    <p:sldId id="277" r:id="rId31"/>
    <p:sldId id="292" r:id="rId32"/>
    <p:sldId id="293" r:id="rId33"/>
    <p:sldId id="298" r:id="rId34"/>
    <p:sldId id="300" r:id="rId35"/>
    <p:sldId id="301" r:id="rId36"/>
    <p:sldId id="302" r:id="rId37"/>
    <p:sldId id="297" r:id="rId38"/>
    <p:sldId id="303" r:id="rId39"/>
    <p:sldId id="305" r:id="rId40"/>
    <p:sldId id="307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F74C5-DB02-4DF8-A152-B4BB623DD653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17601-E0E3-40A1-AD0A-C7D67B4CD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5824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F74C5-DB02-4DF8-A152-B4BB623DD653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17601-E0E3-40A1-AD0A-C7D67B4CD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241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F74C5-DB02-4DF8-A152-B4BB623DD653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17601-E0E3-40A1-AD0A-C7D67B4CD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681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F74C5-DB02-4DF8-A152-B4BB623DD653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17601-E0E3-40A1-AD0A-C7D67B4CD976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84491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F74C5-DB02-4DF8-A152-B4BB623DD653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17601-E0E3-40A1-AD0A-C7D67B4CD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038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F74C5-DB02-4DF8-A152-B4BB623DD653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17601-E0E3-40A1-AD0A-C7D67B4CD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9065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F74C5-DB02-4DF8-A152-B4BB623DD653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17601-E0E3-40A1-AD0A-C7D67B4CD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212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F74C5-DB02-4DF8-A152-B4BB623DD653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17601-E0E3-40A1-AD0A-C7D67B4CD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0430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F74C5-DB02-4DF8-A152-B4BB623DD653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17601-E0E3-40A1-AD0A-C7D67B4CD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8672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F74C5-DB02-4DF8-A152-B4BB623DD653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17601-E0E3-40A1-AD0A-C7D67B4CD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494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F74C5-DB02-4DF8-A152-B4BB623DD653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17601-E0E3-40A1-AD0A-C7D67B4CD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3962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F74C5-DB02-4DF8-A152-B4BB623DD653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17601-E0E3-40A1-AD0A-C7D67B4CD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6149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F74C5-DB02-4DF8-A152-B4BB623DD653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17601-E0E3-40A1-AD0A-C7D67B4CD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596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F74C5-DB02-4DF8-A152-B4BB623DD653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17601-E0E3-40A1-AD0A-C7D67B4CD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0166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F74C5-DB02-4DF8-A152-B4BB623DD653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17601-E0E3-40A1-AD0A-C7D67B4CD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653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F74C5-DB02-4DF8-A152-B4BB623DD653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17601-E0E3-40A1-AD0A-C7D67B4CD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472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F74C5-DB02-4DF8-A152-B4BB623DD653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17601-E0E3-40A1-AD0A-C7D67B4CD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95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0F74C5-DB02-4DF8-A152-B4BB623DD653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A517601-E0E3-40A1-AD0A-C7D67B4CD9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52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7229A1-98EC-AE53-376F-E425F66132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Погружение в многозадачность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53B6A63-547D-3025-6AAC-B8471742F4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/>
              <a:t>Подготовил Красников Даниил</a:t>
            </a:r>
          </a:p>
        </p:txBody>
      </p:sp>
    </p:spTree>
    <p:extLst>
      <p:ext uri="{BB962C8B-B14F-4D97-AF65-F5344CB8AC3E}">
        <p14:creationId xmlns:p14="http://schemas.microsoft.com/office/powerpoint/2010/main" val="2333316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76BBF48-8E6F-ED26-7029-2AAE19F3AB5D}"/>
              </a:ext>
            </a:extLst>
          </p:cNvPr>
          <p:cNvSpPr/>
          <p:nvPr/>
        </p:nvSpPr>
        <p:spPr>
          <a:xfrm>
            <a:off x="2653208" y="1994914"/>
            <a:ext cx="6874933" cy="444821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5AA0E2-8982-1106-9349-FCB09F2DC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Контекст процесса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FE9F0C6-788A-CEB9-DB27-B70D386BC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19" y="2189403"/>
            <a:ext cx="6009047" cy="4059237"/>
          </a:xfrm>
        </p:spPr>
      </p:pic>
    </p:spTree>
    <p:extLst>
      <p:ext uri="{BB962C8B-B14F-4D97-AF65-F5344CB8AC3E}">
        <p14:creationId xmlns:p14="http://schemas.microsoft.com/office/powerpoint/2010/main" val="31650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D56A16-55A2-88A0-8113-B76033A3E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процессов недостаточно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5D016C-0D09-4967-EF69-B87B42660F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Как выполнять несколько задач, чтобы одна не блокировала другую?</a:t>
            </a:r>
          </a:p>
          <a:p>
            <a:r>
              <a:rPr lang="ru-RU" dirty="0"/>
              <a:t>Например, для сохранения отзывчивости пользовательского интерфейса (GUI)</a:t>
            </a: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0C941D8-CB47-3189-2F8B-9C94BA5167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Как выполнять несколько вычислений одновременно (параллельно)?</a:t>
            </a:r>
          </a:p>
          <a:p>
            <a:r>
              <a:rPr lang="ru-RU" dirty="0"/>
              <a:t>Например, для параллельного выполнения независимых вычислений</a:t>
            </a:r>
          </a:p>
        </p:txBody>
      </p:sp>
    </p:spTree>
    <p:extLst>
      <p:ext uri="{BB962C8B-B14F-4D97-AF65-F5344CB8AC3E}">
        <p14:creationId xmlns:p14="http://schemas.microsoft.com/office/powerpoint/2010/main" val="3881568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6EDAE4-DC90-C90D-E81A-4E3720AC8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Недостатки процессов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8FACA8-DB26-720D-05C0-4B48F6301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Создание и ликвидация процесса требовательная по ресурсам операция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Изоляция по памяти (требует дополнительной логики для взаимодействия)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Переключение контекста между процессами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1642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84C0C-0E12-50B7-2727-F4EE3A8AF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Поток?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AA21E8-A154-7952-691F-B92217DDF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Поток выполнения (от англ. </a:t>
            </a:r>
            <a:r>
              <a:rPr lang="ru-RU" dirty="0" err="1"/>
              <a:t>thread</a:t>
            </a:r>
            <a:r>
              <a:rPr lang="ru-RU" dirty="0"/>
              <a:t> </a:t>
            </a:r>
            <a:r>
              <a:rPr lang="en-US" dirty="0"/>
              <a:t>–</a:t>
            </a:r>
            <a:r>
              <a:rPr lang="ru-RU" dirty="0"/>
              <a:t> нить) — наименьшая единица обработки (по сути последовательность инструкций), исполнение которой может быть назначено ядром операционной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819981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D99BB-61A0-EE45-6518-97FEAB60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7B1711EF-EAD4-901A-EB84-8909DBD20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4169" y="1333500"/>
            <a:ext cx="5295900" cy="3733800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1C2335BE-B3A3-A86E-1192-D2C85190A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Процесс с одним главным потоком, читающим данные из памяти</a:t>
            </a:r>
          </a:p>
        </p:txBody>
      </p:sp>
    </p:spTree>
    <p:extLst>
      <p:ext uri="{BB962C8B-B14F-4D97-AF65-F5344CB8AC3E}">
        <p14:creationId xmlns:p14="http://schemas.microsoft.com/office/powerpoint/2010/main" val="285135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E3AB1F-E78E-4E94-FE31-42D65D58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05305B38-F83D-8FBA-DA66-FCAC91C4B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6969" y="1562100"/>
            <a:ext cx="6210300" cy="3276600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7D5587FB-6F24-B929-6BB4-AC7D12078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Многопоточная программа с двумя рабочими и одним главным потоком. Все они разделяют общую память с процессом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0424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562A50-0B54-6708-41DC-948B8A2B2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 потоков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7AEDB3-C3CC-6A11-09B1-046C18098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Разделяют адресное пространство (но при этом могут выполняться независимо)</a:t>
            </a:r>
          </a:p>
          <a:p>
            <a:r>
              <a:rPr lang="ru-RU" dirty="0"/>
              <a:t>Создание и ликвидация потока быстрее чем процесса</a:t>
            </a:r>
          </a:p>
          <a:p>
            <a:r>
              <a:rPr lang="ru-RU" dirty="0"/>
              <a:t>Переключение между потоками процесса быстрее</a:t>
            </a:r>
          </a:p>
        </p:txBody>
      </p:sp>
    </p:spTree>
    <p:extLst>
      <p:ext uri="{BB962C8B-B14F-4D97-AF65-F5344CB8AC3E}">
        <p14:creationId xmlns:p14="http://schemas.microsoft.com/office/powerpoint/2010/main" val="2632788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B45238-DE8D-7A76-815C-B4506341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компонентов процесса и потока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2CAD0C-3D26-D6E5-B8DC-C1DD7CE7F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Атрибуты процесса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B334247-8089-1912-36B1-7F47B2BAE5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Адресное пространство</a:t>
            </a:r>
          </a:p>
          <a:p>
            <a:r>
              <a:rPr lang="ru-RU" dirty="0"/>
              <a:t>Глобальные переменные</a:t>
            </a:r>
          </a:p>
          <a:p>
            <a:r>
              <a:rPr lang="ru-RU" dirty="0"/>
              <a:t>Открытые файлы</a:t>
            </a:r>
          </a:p>
          <a:p>
            <a:r>
              <a:rPr lang="ru-RU" dirty="0"/>
              <a:t>Дескрипторы файлов</a:t>
            </a:r>
          </a:p>
          <a:p>
            <a:r>
              <a:rPr lang="ru-RU" dirty="0"/>
              <a:t>Дочерние процессы</a:t>
            </a:r>
          </a:p>
          <a:p>
            <a:r>
              <a:rPr lang="ru-RU" dirty="0"/>
              <a:t>Учетная информация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F4F7EE0-1B23-A2D9-32D4-833AB71A6B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Атрибуты потока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9082B52-3A60-AA46-879B-34ED457E8FF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/>
              <a:t>Указатель стека (</a:t>
            </a:r>
            <a:r>
              <a:rPr lang="ru-RU" dirty="0" err="1"/>
              <a:t>Stack</a:t>
            </a:r>
            <a:r>
              <a:rPr lang="ru-RU" dirty="0"/>
              <a:t> </a:t>
            </a:r>
            <a:r>
              <a:rPr lang="ru-RU" dirty="0" err="1"/>
              <a:t>Pointer</a:t>
            </a:r>
            <a:r>
              <a:rPr lang="ru-RU" dirty="0"/>
              <a:t>, SP)</a:t>
            </a:r>
          </a:p>
          <a:p>
            <a:r>
              <a:rPr lang="ru-RU" dirty="0"/>
              <a:t>Стек</a:t>
            </a:r>
            <a:endParaRPr lang="en-US" dirty="0"/>
          </a:p>
          <a:p>
            <a:r>
              <a:rPr lang="ru-RU" dirty="0"/>
              <a:t>Счетчик команд (</a:t>
            </a:r>
            <a:r>
              <a:rPr lang="en-US" dirty="0"/>
              <a:t>Program Counter / Instruction Pointer)</a:t>
            </a:r>
          </a:p>
          <a:p>
            <a:r>
              <a:rPr lang="ru-RU" dirty="0"/>
              <a:t>Регистры общего назначения</a:t>
            </a:r>
          </a:p>
          <a:p>
            <a:r>
              <a:rPr lang="ru-RU" dirty="0"/>
              <a:t>Состояние</a:t>
            </a:r>
          </a:p>
        </p:txBody>
      </p:sp>
    </p:spTree>
    <p:extLst>
      <p:ext uri="{BB962C8B-B14F-4D97-AF65-F5344CB8AC3E}">
        <p14:creationId xmlns:p14="http://schemas.microsoft.com/office/powerpoint/2010/main" val="3628495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A256E2-55A0-45A6-AC77-A69CB6FD8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Несколько потоков внутри процесса</a:t>
            </a:r>
          </a:p>
        </p:txBody>
      </p:sp>
      <p:pic>
        <p:nvPicPr>
          <p:cNvPr id="6150" name="Picture 6" descr="Relationship between User level thread and Kernel level thread |  GeeksforGeeks">
            <a:extLst>
              <a:ext uri="{FF2B5EF4-FFF2-40B4-BE49-F238E27FC236}">
                <a16:creationId xmlns:a16="http://schemas.microsoft.com/office/drawing/2014/main" id="{ED90200D-5E80-04FA-95B7-AC79691AF9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214" y="1731963"/>
            <a:ext cx="7348047" cy="40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913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2A6EDDB7-4570-DFF6-4A04-373B1152453F}"/>
              </a:ext>
            </a:extLst>
          </p:cNvPr>
          <p:cNvSpPr/>
          <p:nvPr/>
        </p:nvSpPr>
        <p:spPr>
          <a:xfrm>
            <a:off x="3420533" y="1718733"/>
            <a:ext cx="5342467" cy="408093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E89A7F-24DE-2F9F-F5D6-FD32D2B4A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Виртуальное адресное пространство</a:t>
            </a:r>
          </a:p>
        </p:txBody>
      </p:sp>
      <p:pic>
        <p:nvPicPr>
          <p:cNvPr id="19" name="Объект 18">
            <a:extLst>
              <a:ext uri="{FF2B5EF4-FFF2-40B4-BE49-F238E27FC236}">
                <a16:creationId xmlns:a16="http://schemas.microsoft.com/office/drawing/2014/main" id="{933A3008-F9A2-64F9-3F2C-884ABA68A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8671" y="1731963"/>
            <a:ext cx="5325133" cy="4059237"/>
          </a:xfrm>
        </p:spPr>
      </p:pic>
    </p:spTree>
    <p:extLst>
      <p:ext uri="{BB962C8B-B14F-4D97-AF65-F5344CB8AC3E}">
        <p14:creationId xmlns:p14="http://schemas.microsoft.com/office/powerpoint/2010/main" val="2669646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9A03B-6934-ABE9-9583-F3757548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Программа?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274F049-FF9B-5006-72C7-D1727FD31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1800" b="1" dirty="0"/>
              <a:t>Компьютерная программа </a:t>
            </a:r>
            <a:r>
              <a:rPr lang="ru-RU" sz="1800" dirty="0"/>
              <a:t>— это последовательность инструкций, предназначенных для выполнения процессором.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1DB04CF-0C81-8208-2E8E-44CB241CE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1412816"/>
            <a:ext cx="6411912" cy="3575167"/>
          </a:xfrm>
        </p:spPr>
      </p:pic>
    </p:spTree>
    <p:extLst>
      <p:ext uri="{BB962C8B-B14F-4D97-AF65-F5344CB8AC3E}">
        <p14:creationId xmlns:p14="http://schemas.microsoft.com/office/powerpoint/2010/main" val="1048788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009C5-49D3-A522-8B2D-CC7F4B20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Ядро Процессора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3AC754-146D-9F1E-BA96-46C5CDCA4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Ядро процессора – это независимый физический блок центрального процессора, осуществляющий обработку инструкций и выполнение вычислений.</a:t>
            </a:r>
          </a:p>
        </p:txBody>
      </p:sp>
    </p:spTree>
    <p:extLst>
      <p:ext uri="{BB962C8B-B14F-4D97-AF65-F5344CB8AC3E}">
        <p14:creationId xmlns:p14="http://schemas.microsoft.com/office/powerpoint/2010/main" val="736963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4BD453-61CA-4A28-6794-C239C02B9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Ядро процессора</a:t>
            </a:r>
          </a:p>
        </p:txBody>
      </p:sp>
      <p:pic>
        <p:nvPicPr>
          <p:cNvPr id="5124" name="Picture 4" descr="Picture background">
            <a:extLst>
              <a:ext uri="{FF2B5EF4-FFF2-40B4-BE49-F238E27FC236}">
                <a16:creationId xmlns:a16="http://schemas.microsoft.com/office/drawing/2014/main" id="{C44F0194-E009-3FDD-1B0E-4D322DEC6C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065" y="1774296"/>
            <a:ext cx="4563222" cy="467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463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0EFE5-8E9A-AE97-4B09-6C532922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Технология одновременной многопоточности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6AEB07E0-D24A-8868-4F10-EDC13C7D45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521" y="1731963"/>
            <a:ext cx="7425433" cy="40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272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1EE607-3638-DC3E-5ADF-01120CB4A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Кристалл многоядерного процессора</a:t>
            </a:r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D41BC3FA-C0E5-332F-0E5E-DD9C53E4208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676" y="2482687"/>
            <a:ext cx="5702985" cy="255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E8E043D-5886-CBC8-7A08-2969A4EFA41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39" y="2482687"/>
            <a:ext cx="5059363" cy="255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032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05474A-2EF1-76FF-F82C-A733DC739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Выполнение двух потоков на одном ядре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DCB10E0-E349-557E-DA04-0050FA99C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Выполнение программы с помощью двух потоков. При этом один поток может чередоваться с другим и выполнение других частей программы может продолжаться. А не будет заблокировано до завершения выполнения как в случае одного процесса. 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3142579-4139-0922-C88A-705483A425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494" y="2071687"/>
            <a:ext cx="238125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683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CCC74-9962-0040-E9D1-68F68A018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Конкурентность и Параллелизм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C5485F8-50AA-A40E-2902-D4E3119D8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725830"/>
            <a:ext cx="6411912" cy="4949140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CE03CB0B-A070-9529-5347-E13EA788A0E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В случае конкурентности происходит переключение несколькими потоками. </a:t>
            </a:r>
          </a:p>
          <a:p>
            <a:r>
              <a:rPr lang="ru-RU" dirty="0"/>
              <a:t>В случае параллелизма выполнение нескольких потоков происходит параллельно.</a:t>
            </a:r>
          </a:p>
        </p:txBody>
      </p:sp>
    </p:spTree>
    <p:extLst>
      <p:ext uri="{BB962C8B-B14F-4D97-AF65-F5344CB8AC3E}">
        <p14:creationId xmlns:p14="http://schemas.microsoft.com/office/powerpoint/2010/main" val="1773885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F3B3B2-5432-225D-F1B7-C72409F7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Параллелизм </a:t>
            </a:r>
            <a:r>
              <a:rPr lang="en-US" dirty="0"/>
              <a:t>VS </a:t>
            </a:r>
            <a:r>
              <a:rPr lang="ru-RU" dirty="0"/>
              <a:t>Конкурентность</a:t>
            </a:r>
          </a:p>
        </p:txBody>
      </p:sp>
      <p:pic>
        <p:nvPicPr>
          <p:cNvPr id="12290" name="Picture 2" descr="undefined">
            <a:extLst>
              <a:ext uri="{FF2B5EF4-FFF2-40B4-BE49-F238E27FC236}">
                <a16:creationId xmlns:a16="http://schemas.microsoft.com/office/drawing/2014/main" id="{5ABFB89F-653D-C42C-7DD4-F4029359D5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00" y="2828050"/>
            <a:ext cx="7331075" cy="186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325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BF3DC-03E7-5B53-5C45-871557A5B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 descr="undefined">
            <a:extLst>
              <a:ext uri="{FF2B5EF4-FFF2-40B4-BE49-F238E27FC236}">
                <a16:creationId xmlns:a16="http://schemas.microsoft.com/office/drawing/2014/main" id="{6A07E7E2-D45E-605A-61CC-FC1BB1C376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822" y="1743538"/>
            <a:ext cx="7030831" cy="40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023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7893C0-C7CF-DCB4-322F-B1ADF0E4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Проблемы многопоточного программирования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8A8796-CA2B-8085-F235-30FEA89A1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97000"/>
              </a:lnSpc>
              <a:tabLst>
                <a:tab pos="457200" algn="l"/>
              </a:tabLst>
            </a:pPr>
            <a:r>
              <a:rPr lang="ru-RU" sz="1600" b="1" dirty="0"/>
              <a:t>Взаимная блокировка (</a:t>
            </a:r>
            <a:r>
              <a:rPr lang="ru-RU" sz="1600" b="1" dirty="0" err="1"/>
              <a:t>deadlock</a:t>
            </a:r>
            <a:r>
              <a:rPr lang="ru-RU" sz="1600" b="1" dirty="0"/>
              <a:t>) </a:t>
            </a:r>
            <a:r>
              <a:rPr lang="ru-RU" sz="1600" dirty="0"/>
              <a:t>– ситуация, когда два и более потока ждут друг друга, и ни один из них не может продолжить выполнение</a:t>
            </a:r>
          </a:p>
          <a:p>
            <a:pPr lvl="0">
              <a:lnSpc>
                <a:spcPct val="97000"/>
              </a:lnSpc>
              <a:tabLst>
                <a:tab pos="457200" algn="l"/>
              </a:tabLst>
            </a:pPr>
            <a:r>
              <a:rPr lang="ru-RU" sz="1600" b="1" dirty="0"/>
              <a:t>Состояние гонки (</a:t>
            </a:r>
            <a:r>
              <a:rPr lang="ru-RU" sz="1600" b="1" dirty="0" err="1"/>
              <a:t>race</a:t>
            </a:r>
            <a:r>
              <a:rPr lang="ru-RU" sz="1600" b="1" dirty="0"/>
              <a:t> </a:t>
            </a:r>
            <a:r>
              <a:rPr lang="ru-RU" sz="1600" b="1" dirty="0" err="1"/>
              <a:t>condition</a:t>
            </a:r>
            <a:r>
              <a:rPr lang="ru-RU" sz="1600" b="1" dirty="0"/>
              <a:t>) </a:t>
            </a:r>
            <a:r>
              <a:rPr lang="ru-RU" sz="1600" dirty="0"/>
              <a:t>– возникает, когда несколько потоков одновременно обращаются к общему ресурсу, и результат работы зависит от порядка их выполнения. Это может привести к непредсказуемым ошибкам, которые сложно выявить, так как они проявляются лишь при определённых условиях</a:t>
            </a:r>
          </a:p>
          <a:p>
            <a:endParaRPr lang="ru-RU" dirty="0"/>
          </a:p>
          <a:p>
            <a:r>
              <a:rPr lang="ru-RU" sz="1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Thread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Safety (</a:t>
            </a:r>
            <a:r>
              <a:rPr lang="ru-RU" sz="1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Потокобезопасность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–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свойство объекта, гарантирующее его корректную работу при одновременном доступе из нескольких потоков. В многопоточном программировании могут возникать проблемы, такие как взаимная блокировка (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deadlock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и состояние гонки (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race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condition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1118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E07F5-557C-D05A-9C83-82B20252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C43B815-FEE0-236F-EB86-CE0DCF650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1561503"/>
            <a:ext cx="6411912" cy="3277793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50CD2DBE-90BB-778E-E45F-4145267E2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Начиная с версии </a:t>
            </a:r>
            <a:r>
              <a:rPr lang="en-US" dirty="0"/>
              <a:t>Python </a:t>
            </a:r>
            <a:r>
              <a:rPr lang="ru-RU" dirty="0"/>
              <a:t>3.11 проблема на скриншоте решена на уровне интерпретатора</a:t>
            </a:r>
          </a:p>
        </p:txBody>
      </p:sp>
    </p:spTree>
    <p:extLst>
      <p:ext uri="{BB962C8B-B14F-4D97-AF65-F5344CB8AC3E}">
        <p14:creationId xmlns:p14="http://schemas.microsoft.com/office/powerpoint/2010/main" val="3851068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CA4CA8-8B93-6C17-2F7F-02CF14573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Выполнение программы</a:t>
            </a:r>
          </a:p>
        </p:txBody>
      </p:sp>
      <p:pic>
        <p:nvPicPr>
          <p:cNvPr id="2052" name="Picture 4" descr="Компилируемые и интерпретируемые языки программирования">
            <a:extLst>
              <a:ext uri="{FF2B5EF4-FFF2-40B4-BE49-F238E27FC236}">
                <a16:creationId xmlns:a16="http://schemas.microsoft.com/office/drawing/2014/main" id="{FC7C8823-3A6D-5CD8-82BE-291C6A0E1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971" y="4244444"/>
            <a:ext cx="721995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F2FA1EA-7415-5258-36E6-E9ABDA250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04" y="1924050"/>
            <a:ext cx="492442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07EBE8C1-3309-4F6C-2A6C-2FE18AD3D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579" y="1919290"/>
            <a:ext cx="5164137" cy="175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575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240D25-8DBA-3BFE-798C-1F36E9C2D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Некоторые примитивы синхронизации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823F31-C3E6-F7FE-F6F5-F7EE23537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07000"/>
              </a:lnSpc>
            </a:pPr>
            <a:r>
              <a:rPr lang="ru-RU" sz="1900" b="1" dirty="0"/>
              <a:t>Мьютекс (</a:t>
            </a:r>
            <a:r>
              <a:rPr lang="ru-RU" sz="1900" b="1" dirty="0" err="1"/>
              <a:t>Mutex</a:t>
            </a:r>
            <a:r>
              <a:rPr lang="ru-RU" sz="1900" b="1" dirty="0"/>
              <a:t>)</a:t>
            </a:r>
            <a:br>
              <a:rPr lang="ru-RU" sz="1900" dirty="0"/>
            </a:br>
            <a:r>
              <a:rPr lang="ru-RU" sz="1900" dirty="0"/>
              <a:t>Взаимное исключение (</a:t>
            </a:r>
            <a:r>
              <a:rPr lang="ru-RU" sz="1900" dirty="0" err="1"/>
              <a:t>mutual</a:t>
            </a:r>
            <a:r>
              <a:rPr lang="ru-RU" sz="1900" dirty="0"/>
              <a:t> </a:t>
            </a:r>
            <a:r>
              <a:rPr lang="ru-RU" sz="1900" dirty="0" err="1"/>
              <a:t>exclusion</a:t>
            </a:r>
            <a:r>
              <a:rPr lang="ru-RU" sz="1900" dirty="0"/>
              <a:t>) – позволяет только одному потоку в конкретный момент времени получить доступ к критической секции кода или ресурсу. Остальные потоки ждут, пока мьютекс освободится.</a:t>
            </a:r>
          </a:p>
          <a:p>
            <a:pPr>
              <a:lnSpc>
                <a:spcPct val="107000"/>
              </a:lnSpc>
            </a:pPr>
            <a:r>
              <a:rPr lang="ru-RU" sz="1900" b="1" dirty="0"/>
              <a:t>Семафор (</a:t>
            </a:r>
            <a:r>
              <a:rPr lang="ru-RU" sz="1900" b="1" dirty="0" err="1"/>
              <a:t>Semaphore</a:t>
            </a:r>
            <a:r>
              <a:rPr lang="ru-RU" sz="1900" b="1" dirty="0"/>
              <a:t>)</a:t>
            </a:r>
            <a:br>
              <a:rPr lang="ru-RU" sz="1900" dirty="0"/>
            </a:br>
            <a:r>
              <a:rPr lang="ru-RU" sz="1900" dirty="0"/>
              <a:t>Похож на мьютекс, но позволяет одновременно работать ограниченному числу потоков (не обязательно одному). Например, семафор с числом 3 может пропускать одновременно до трёх потоков.</a:t>
            </a:r>
          </a:p>
          <a:p>
            <a:pPr>
              <a:lnSpc>
                <a:spcPct val="107000"/>
              </a:lnSpc>
            </a:pPr>
            <a:r>
              <a:rPr lang="ru-RU" sz="1900" b="1" dirty="0"/>
              <a:t>Условная переменная (</a:t>
            </a:r>
            <a:r>
              <a:rPr lang="ru-RU" sz="1900" b="1" dirty="0" err="1"/>
              <a:t>Condition</a:t>
            </a:r>
            <a:r>
              <a:rPr lang="ru-RU" sz="1900" b="1" dirty="0"/>
              <a:t> </a:t>
            </a:r>
            <a:r>
              <a:rPr lang="ru-RU" sz="1900" b="1" dirty="0" err="1"/>
              <a:t>Variable</a:t>
            </a:r>
            <a:r>
              <a:rPr lang="ru-RU" sz="1900" b="1" dirty="0"/>
              <a:t>)</a:t>
            </a:r>
            <a:br>
              <a:rPr lang="ru-RU" sz="1900" dirty="0"/>
            </a:br>
            <a:r>
              <a:rPr lang="ru-RU" sz="1900" dirty="0"/>
              <a:t>Используется для организации взаимодействия между потоками. Один поток может ждать определённого условия (например, пока очередь не станет непустой), а другой поток может его "разбудить", когда это условие выполнено.</a:t>
            </a:r>
          </a:p>
          <a:p>
            <a:pPr>
              <a:lnSpc>
                <a:spcPct val="107000"/>
              </a:lnSpc>
            </a:pPr>
            <a:r>
              <a:rPr lang="ru-RU" sz="1900" b="1" dirty="0"/>
              <a:t>Блокировка (Lock)</a:t>
            </a:r>
            <a:br>
              <a:rPr lang="ru-RU" sz="1900" dirty="0"/>
            </a:br>
            <a:r>
              <a:rPr lang="ru-RU" sz="1900" dirty="0"/>
              <a:t>Общее название для простого механизма блокировки, часто реализуемого как мьютекс. В Python — это, например, </a:t>
            </a:r>
            <a:r>
              <a:rPr lang="ru-RU" sz="1900" dirty="0" err="1"/>
              <a:t>threading.Lock</a:t>
            </a:r>
            <a:r>
              <a:rPr lang="ru-RU" sz="1900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1101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23F279-203B-2024-851B-4325C489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многопоточности в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1F01BA-A8E7-9C63-55F7-12CB6FDDD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GIL (Global 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Interpreter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Lock)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– глобальная блокировка интерпретатора. GIL гарантирует, что в каждый момент времени только один поток выполняет байт-код Python</a:t>
            </a:r>
          </a:p>
          <a:p>
            <a:endParaRPr lang="ru-RU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6900" indent="0"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Способы обхода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GIL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Написание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C-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расширений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Использование процессов</a:t>
            </a:r>
          </a:p>
        </p:txBody>
      </p:sp>
    </p:spTree>
    <p:extLst>
      <p:ext uri="{BB962C8B-B14F-4D97-AF65-F5344CB8AC3E}">
        <p14:creationId xmlns:p14="http://schemas.microsoft.com/office/powerpoint/2010/main" val="2616920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F7E17-DBD5-09C0-3C5F-1F45E8DF1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CPU-Bound vs I/O-Bound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0A4408-7934-173E-7184-AB0A14CB2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CPU-</a:t>
            </a:r>
            <a:r>
              <a:rPr lang="ru-RU" b="1" dirty="0" err="1"/>
              <a:t>bound</a:t>
            </a:r>
            <a:r>
              <a:rPr lang="ru-RU" dirty="0"/>
              <a:t> – задачи, скорость выполнения которых в первую очередь ограничена мощностью процессора. </a:t>
            </a:r>
          </a:p>
          <a:p>
            <a:pPr marL="36900" indent="0">
              <a:buNone/>
            </a:pPr>
            <a:r>
              <a:rPr lang="ru-RU" dirty="0"/>
              <a:t>Например, это может быть выполнение вычислений, рендеринг 3D-графики, задачи машинного обучения и т.д. </a:t>
            </a:r>
          </a:p>
          <a:p>
            <a:endParaRPr lang="ru-RU" dirty="0"/>
          </a:p>
          <a:p>
            <a:r>
              <a:rPr lang="ru-RU" b="1" dirty="0"/>
              <a:t>I/O-</a:t>
            </a:r>
            <a:r>
              <a:rPr lang="ru-RU" b="1" dirty="0" err="1"/>
              <a:t>bound</a:t>
            </a:r>
            <a:r>
              <a:rPr lang="ru-RU" dirty="0"/>
              <a:t> – задачи, скорость выполнения которых в первую очередь ограничена скоростью, с которой они могут выполнять операции ввода вывода. </a:t>
            </a:r>
          </a:p>
          <a:p>
            <a:pPr marL="36900" indent="0">
              <a:buNone/>
            </a:pPr>
            <a:r>
              <a:rPr lang="ru-RU" dirty="0"/>
              <a:t>Например, это могут быть сетевые запросы к веб-серверу, чтение/запись файлов на диск, обращение к базе данных и т.д.</a:t>
            </a:r>
          </a:p>
        </p:txBody>
      </p:sp>
    </p:spTree>
    <p:extLst>
      <p:ext uri="{BB962C8B-B14F-4D97-AF65-F5344CB8AC3E}">
        <p14:creationId xmlns:p14="http://schemas.microsoft.com/office/powerpoint/2010/main" val="3245927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9F82D1-6BC8-44BA-6147-9CBE2690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Асинхронность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4D4B50-F49E-DE73-39D6-58F137AF9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Асинхронность в программировании –</a:t>
            </a: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выполнение потока в неблокирующем режиме системного вызова, что позволяет потоку программы продолжить обработку. </a:t>
            </a:r>
          </a:p>
          <a:p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Реализовать асинхронность можно несколькими способами, это обобщенный термин, описывающий способ организации выполнения задач, где задачи не блокируют друг друга. </a:t>
            </a:r>
          </a:p>
          <a:p>
            <a:pPr marL="36900" indent="0">
              <a:buNone/>
            </a:pP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Например, реализация может быть через:</a:t>
            </a:r>
          </a:p>
          <a:p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Многопоточность </a:t>
            </a:r>
          </a:p>
          <a:p>
            <a:r>
              <a:rPr lang="ru-RU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Многопроцессность</a:t>
            </a:r>
            <a:endParaRPr lang="ru-RU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Асинхронные функции</a:t>
            </a:r>
          </a:p>
        </p:txBody>
      </p:sp>
    </p:spTree>
    <p:extLst>
      <p:ext uri="{BB962C8B-B14F-4D97-AF65-F5344CB8AC3E}">
        <p14:creationId xmlns:p14="http://schemas.microsoft.com/office/powerpoint/2010/main" val="3300742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A23E6-790C-4C14-D136-FBCE608A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5" y="112295"/>
            <a:ext cx="3706889" cy="1821918"/>
          </a:xfrm>
        </p:spPr>
        <p:txBody>
          <a:bodyPr/>
          <a:lstStyle/>
          <a:p>
            <a:r>
              <a:rPr lang="ru-RU" dirty="0" err="1"/>
              <a:t>Корутины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87F6712-10BC-3278-CBD0-41111E38A7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3925" y="1934213"/>
            <a:ext cx="3706889" cy="3359681"/>
          </a:xfrm>
        </p:spPr>
        <p:txBody>
          <a:bodyPr/>
          <a:lstStyle/>
          <a:p>
            <a:r>
              <a:rPr lang="ru-RU" dirty="0" err="1"/>
              <a:t>Корутина</a:t>
            </a:r>
            <a:r>
              <a:rPr lang="ru-RU" dirty="0"/>
              <a:t> (от англ. </a:t>
            </a:r>
            <a:r>
              <a:rPr lang="ru-RU" dirty="0" err="1"/>
              <a:t>coroutine</a:t>
            </a:r>
            <a:r>
              <a:rPr lang="ru-RU" dirty="0"/>
              <a:t>, сопрограмма) – это специальная функция, которая может приостанавливать своё выполнение в определённой точке во время ожидания, передавать управление другим </a:t>
            </a:r>
            <a:r>
              <a:rPr lang="ru-RU" dirty="0" err="1"/>
              <a:t>корутинам</a:t>
            </a:r>
            <a:r>
              <a:rPr lang="ru-RU" dirty="0"/>
              <a:t> и затем продолжать его с того же места.</a:t>
            </a:r>
            <a:endParaRPr lang="en-US" dirty="0"/>
          </a:p>
          <a:p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dirty="0"/>
              <a:t>Позволяют достичь конкурентности в одном потоке.</a:t>
            </a:r>
          </a:p>
          <a:p>
            <a:endParaRPr lang="ru-RU" dirty="0"/>
          </a:p>
        </p:txBody>
      </p:sp>
      <p:pic>
        <p:nvPicPr>
          <p:cNvPr id="10242" name="Picture 2" descr="Coroutine (корутины): что это за сопрограммы, как работают на Java и Kotlin">
            <a:extLst>
              <a:ext uri="{FF2B5EF4-FFF2-40B4-BE49-F238E27FC236}">
                <a16:creationId xmlns:a16="http://schemas.microsoft.com/office/drawing/2014/main" id="{EB6FE997-861C-1C77-803A-16E4A6A4F9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163" y="1536814"/>
            <a:ext cx="6411912" cy="332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47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F043DE-EDF2-222B-A385-86867B7FE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Цикл событий</a:t>
            </a:r>
          </a:p>
        </p:txBody>
      </p:sp>
      <p:pic>
        <p:nvPicPr>
          <p:cNvPr id="11266" name="Picture 2" descr="Intro to Asynchronous Python with Asyncio">
            <a:extLst>
              <a:ext uri="{FF2B5EF4-FFF2-40B4-BE49-F238E27FC236}">
                <a16:creationId xmlns:a16="http://schemas.microsoft.com/office/drawing/2014/main" id="{A4DA6A56-544A-51E3-5DDE-D12C64E10C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267" y="1731963"/>
            <a:ext cx="7721941" cy="40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370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93E69C-CBBF-F7B1-D97F-F8CCB67F6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Потоки режима пользователя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8F7F56-0FE1-0F2D-9ED3-16621161D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Поток уровня пользователя (</a:t>
            </a:r>
            <a:r>
              <a:rPr lang="ru-RU" dirty="0" err="1"/>
              <a:t>user-level</a:t>
            </a:r>
            <a:r>
              <a:rPr lang="ru-RU" dirty="0"/>
              <a:t> </a:t>
            </a:r>
            <a:r>
              <a:rPr lang="ru-RU" dirty="0" err="1"/>
              <a:t>thread</a:t>
            </a:r>
            <a:r>
              <a:rPr lang="en-US" dirty="0"/>
              <a:t>, green thread, fiber</a:t>
            </a:r>
            <a:r>
              <a:rPr lang="ru-RU" dirty="0"/>
              <a:t>) - это поток выполнения, который управляется библиотекой потоков на уровне пользователя приложения, а не операционной системой (ОС)</a:t>
            </a:r>
            <a:endParaRPr lang="en-US" dirty="0"/>
          </a:p>
          <a:p>
            <a:endParaRPr lang="en-US" dirty="0"/>
          </a:p>
          <a:p>
            <a:r>
              <a:rPr lang="ru-RU" dirty="0"/>
              <a:t>Они создаются и переключаются планировщиком в самом приложении, что делает их легче и быстрее потоков ОС, но возможно достичь только конкурентного исполнения.</a:t>
            </a:r>
          </a:p>
          <a:p>
            <a:r>
              <a:rPr lang="ru-RU" dirty="0"/>
              <a:t>Создание потока режима ядра в три раза быстрее создания нового процесса</a:t>
            </a:r>
          </a:p>
          <a:p>
            <a:r>
              <a:rPr lang="ru-RU" dirty="0"/>
              <a:t>Создание потока режима пользователя в двадцать раз быстрее создания потока режима ядра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7375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B09A99-8FDF-7038-48EE-1AFC53F12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User-Level Thread VS Kernel-Level Threads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26C3CD-7AFF-044D-D2E5-78C5A19A2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Потоки уровня пользователя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1E3E8D-B58C-2F0F-9EDB-41C9C6F3ED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Весь код и структуры данных для библиотеки находятся в пользовательском пространстве. </a:t>
            </a:r>
          </a:p>
          <a:p>
            <a:r>
              <a:rPr lang="ru-RU" dirty="0"/>
              <a:t>Вызов функции API приводит к локальному вызову функции в пользовательском пространстве, а не к системному вызову.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59F1E27-7E4D-E55D-D16E-FBB1CAF9C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Потоки уровня ядра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82BEDD5-04D8-CA21-5BDC-3D95C2C3164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/>
              <a:t>Весь код и структуры данных для библиотеки находятся в пространстве ядра. Вызов функции API обычно приводит к системному вызову к ядру.</a:t>
            </a:r>
          </a:p>
          <a:p>
            <a:r>
              <a:rPr lang="ru-RU" dirty="0"/>
              <a:t>Вызов функции API приводит к системному вызову ядра.</a:t>
            </a:r>
          </a:p>
        </p:txBody>
      </p:sp>
    </p:spTree>
    <p:extLst>
      <p:ext uri="{BB962C8B-B14F-4D97-AF65-F5344CB8AC3E}">
        <p14:creationId xmlns:p14="http://schemas.microsoft.com/office/powerpoint/2010/main" val="1278197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183E33-0F2D-8DC5-1C10-F2BD1FC4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User-Level Thread VS Kernel-Level Threads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F603128-8406-C7E7-AD1A-F91F64B75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В операционной системе могут работать несколько процессов </a:t>
            </a:r>
            <a:endParaRPr lang="en-US" dirty="0"/>
          </a:p>
          <a:p>
            <a:r>
              <a:rPr lang="ru-RU" dirty="0"/>
              <a:t>В рамках одного процесса могут работать несколько потоков (нитей) </a:t>
            </a:r>
            <a:endParaRPr lang="en-US" dirty="0"/>
          </a:p>
          <a:p>
            <a:r>
              <a:rPr lang="ru-RU" dirty="0"/>
              <a:t>В одном потоке могут работать несколько волокон </a:t>
            </a:r>
          </a:p>
          <a:p>
            <a:endParaRPr lang="ru-RU" dirty="0"/>
          </a:p>
        </p:txBody>
      </p:sp>
      <p:pic>
        <p:nvPicPr>
          <p:cNvPr id="5" name="Picture 2" descr="What are the User level threads and Kernel-level threads?">
            <a:extLst>
              <a:ext uri="{FF2B5EF4-FFF2-40B4-BE49-F238E27FC236}">
                <a16:creationId xmlns:a16="http://schemas.microsoft.com/office/drawing/2014/main" id="{7CE42913-546E-878D-8BFF-E7A60797A8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163" y="1419313"/>
            <a:ext cx="6411912" cy="356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879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628064-64E2-E00D-773F-E1233086B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Green threads VS Coroutine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721496-58E7-D680-A069-804FF15292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threads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B63FB07-D45A-CC67-CFF3-43C678732F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Переход без переписывания кода (через </a:t>
            </a:r>
            <a:r>
              <a:rPr lang="ru-RU" dirty="0" err="1"/>
              <a:t>патчинг</a:t>
            </a:r>
            <a:r>
              <a:rPr lang="ru-RU" dirty="0"/>
              <a:t>)</a:t>
            </a:r>
          </a:p>
          <a:p>
            <a:r>
              <a:rPr lang="ru-RU" dirty="0"/>
              <a:t>Возможны неожиданные побочные эффекты после </a:t>
            </a:r>
            <a:r>
              <a:rPr lang="ru-RU" dirty="0" err="1"/>
              <a:t>патчинга</a:t>
            </a:r>
            <a:r>
              <a:rPr lang="ru-RU" dirty="0"/>
              <a:t> и сложности с отладкой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728626A-6685-2B1D-EB66-8624DA92F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Coroutine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9F2A3DB-97DB-C129-A2FB-24C1CB8028B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/>
              <a:t>Явная передача управления через </a:t>
            </a:r>
            <a:r>
              <a:rPr lang="ru-RU" dirty="0" err="1"/>
              <a:t>await</a:t>
            </a:r>
            <a:endParaRPr lang="ru-RU" dirty="0"/>
          </a:p>
          <a:p>
            <a:r>
              <a:rPr lang="ru-RU" dirty="0"/>
              <a:t>Встроенная синхронизация упрощает контроль, но может быть избыточной</a:t>
            </a:r>
          </a:p>
        </p:txBody>
      </p:sp>
    </p:spTree>
    <p:extLst>
      <p:ext uri="{BB962C8B-B14F-4D97-AF65-F5344CB8AC3E}">
        <p14:creationId xmlns:p14="http://schemas.microsoft.com/office/powerpoint/2010/main" val="703273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6F771-3A69-582C-559D-677D6E0B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Процесс?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DBD314B-8591-E465-E371-55E0AD772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Процесс</a:t>
            </a:r>
            <a:r>
              <a:rPr lang="ru-RU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– это программа в состоянии выполнения.</a:t>
            </a:r>
          </a:p>
          <a:p>
            <a:r>
              <a:rPr lang="ru-RU" sz="1800" dirty="0">
                <a:effectLst/>
                <a:ea typeface="Calibri" panose="020F0502020204030204" pitchFamily="34" charset="0"/>
              </a:rPr>
              <a:t>Каждый процесс имеет свое </a:t>
            </a:r>
            <a:r>
              <a:rPr lang="ru-RU" sz="1800" b="1" dirty="0">
                <a:effectLst/>
                <a:ea typeface="Calibri" panose="020F0502020204030204" pitchFamily="34" charset="0"/>
              </a:rPr>
              <a:t>виртуальное адресное пространство</a:t>
            </a:r>
            <a:r>
              <a:rPr lang="ru-RU" sz="1800" dirty="0">
                <a:effectLst/>
                <a:ea typeface="Calibri" panose="020F0502020204030204" pitchFamily="34" charset="0"/>
              </a:rPr>
              <a:t>, которое изолировано от других процессов.</a:t>
            </a:r>
            <a:endParaRPr lang="ru-RU" dirty="0"/>
          </a:p>
        </p:txBody>
      </p:sp>
      <p:pic>
        <p:nvPicPr>
          <p:cNvPr id="7" name="Picture 6" descr="undefined">
            <a:extLst>
              <a:ext uri="{FF2B5EF4-FFF2-40B4-BE49-F238E27FC236}">
                <a16:creationId xmlns:a16="http://schemas.microsoft.com/office/drawing/2014/main" id="{B44D4AD9-0B9B-C7D9-E0C3-6572A3DDB0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70" y="609600"/>
            <a:ext cx="4793097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940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0906E7-96BA-E04F-3912-B03166F4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769214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C6E04E-7C40-8B36-995F-08D9B3ED9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по </a:t>
            </a:r>
            <a:r>
              <a:rPr lang="en-US" dirty="0"/>
              <a:t>ID </a:t>
            </a:r>
            <a:r>
              <a:rPr lang="ru-RU" dirty="0"/>
              <a:t>процесса в диспетчере задач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37EF9DDA-4DB5-38D5-B79B-25D918349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63" y="1541318"/>
            <a:ext cx="6411912" cy="3318164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BE8ED070-7A38-8B2C-0FDF-42370C846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Каждому процессу операционная система присваивает уникальный идентификационный номер, называемый PID (Process ID).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 нему можно осуществить поиск в диспетчере задач.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DD1615C-DDAA-F66D-BA23-4A035DE75455}"/>
              </a:ext>
            </a:extLst>
          </p:cNvPr>
          <p:cNvSpPr/>
          <p:nvPr/>
        </p:nvSpPr>
        <p:spPr>
          <a:xfrm>
            <a:off x="6866467" y="1574800"/>
            <a:ext cx="2243666" cy="355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9437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60CB97-B5C8-C313-419E-549ADCAB0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Получение </a:t>
            </a:r>
            <a:r>
              <a:rPr lang="en-US" dirty="0"/>
              <a:t>ID </a:t>
            </a:r>
            <a:r>
              <a:rPr lang="ru-RU" dirty="0"/>
              <a:t>процесса через модуль </a:t>
            </a:r>
            <a:r>
              <a:rPr lang="en-US" dirty="0" err="1"/>
              <a:t>os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AA1C28A-38EB-7EEE-B2B4-AC4AB7902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1808" y="1731963"/>
            <a:ext cx="4618859" cy="4059237"/>
          </a:xfrm>
        </p:spPr>
      </p:pic>
    </p:spTree>
    <p:extLst>
      <p:ext uri="{BB962C8B-B14F-4D97-AF65-F5344CB8AC3E}">
        <p14:creationId xmlns:p14="http://schemas.microsoft.com/office/powerpoint/2010/main" val="3550487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DB5767-38BC-C65D-8E59-C55FD12F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Некоторые термины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623673-5824-0805-EAE3-1E7AE8194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Квант времени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</a:t>
            </a:r>
            <a:r>
              <a:rPr lang="ru-R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это короткий промежуток времени, в течение которого задача исполняется до тех пор, пока либо не завершится, либо не уступит управление, либо не будет вытеснена планировщиком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Процесс выбора задачи, которая должна быть запущена следующей, называется 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планированием (</a:t>
            </a:r>
            <a:r>
              <a:rPr lang="ru-RU" sz="1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scheduling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Модуль, который отвечает за данный выбор называется 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планировщиком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1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scheduler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7257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B28BD9-FCC5-BA54-429E-FAED9A7E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программных систем</a:t>
            </a:r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A26CD778-B3D0-C406-FE44-069975C01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74027" y="1731963"/>
            <a:ext cx="6034421" cy="4059237"/>
          </a:xfrm>
        </p:spPr>
      </p:pic>
    </p:spTree>
    <p:extLst>
      <p:ext uri="{BB962C8B-B14F-4D97-AF65-F5344CB8AC3E}">
        <p14:creationId xmlns:p14="http://schemas.microsoft.com/office/powerpoint/2010/main" val="1594227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07E1C5-016E-882F-C3CE-F3ED8A328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различных типов ОС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FFF235-A2AD-C190-4F57-5B2196ADF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Однозадачные ОС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MS-DOS (система может запускать только одну программу)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 с кооперативной многозадачностью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ранние версии Mac OS и Windows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 с вытесняющей многозадачностью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Windows NT и последующие, Linux, Mac OS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73581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Сланец</Template>
  <TotalTime>18693</TotalTime>
  <Words>1220</Words>
  <Application>Microsoft Office PowerPoint</Application>
  <PresentationFormat>Широкоэкранный</PresentationFormat>
  <Paragraphs>127</Paragraphs>
  <Slides>40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6" baseType="lpstr">
      <vt:lpstr>Calibri</vt:lpstr>
      <vt:lpstr>Calisto MT</vt:lpstr>
      <vt:lpstr>Symbol</vt:lpstr>
      <vt:lpstr>Times New Roman</vt:lpstr>
      <vt:lpstr>Wingdings 2</vt:lpstr>
      <vt:lpstr>Сланец</vt:lpstr>
      <vt:lpstr>Погружение в многозадачность Python</vt:lpstr>
      <vt:lpstr>Что такое Программа?</vt:lpstr>
      <vt:lpstr>Выполнение программы</vt:lpstr>
      <vt:lpstr>Что такое Процесс?</vt:lpstr>
      <vt:lpstr>Поиск по ID процесса в диспетчере задач</vt:lpstr>
      <vt:lpstr>Получение ID процесса через модуль os</vt:lpstr>
      <vt:lpstr>Некоторые термины</vt:lpstr>
      <vt:lpstr>Классификация программных систем</vt:lpstr>
      <vt:lpstr>Примеры различных типов ОС</vt:lpstr>
      <vt:lpstr>Контекст процесса</vt:lpstr>
      <vt:lpstr>Когда процессов недостаточно</vt:lpstr>
      <vt:lpstr>Недостатки процессов</vt:lpstr>
      <vt:lpstr>Что такое Поток?</vt:lpstr>
      <vt:lpstr>Презентация PowerPoint</vt:lpstr>
      <vt:lpstr>Презентация PowerPoint</vt:lpstr>
      <vt:lpstr>Преимущества потоков</vt:lpstr>
      <vt:lpstr>Сравнение компонентов процесса и потока</vt:lpstr>
      <vt:lpstr>Несколько потоков внутри процесса</vt:lpstr>
      <vt:lpstr>Виртуальное адресное пространство</vt:lpstr>
      <vt:lpstr>Что такое Ядро Процессора</vt:lpstr>
      <vt:lpstr>Ядро процессора</vt:lpstr>
      <vt:lpstr>Технология одновременной многопоточности</vt:lpstr>
      <vt:lpstr>Кристалл многоядерного процессора</vt:lpstr>
      <vt:lpstr>Выполнение двух потоков на одном ядре</vt:lpstr>
      <vt:lpstr>Конкурентность и Параллелизм</vt:lpstr>
      <vt:lpstr>Параллелизм VS Конкурентность</vt:lpstr>
      <vt:lpstr>Презентация PowerPoint</vt:lpstr>
      <vt:lpstr>Проблемы многопоточного программирования</vt:lpstr>
      <vt:lpstr>Race Condition</vt:lpstr>
      <vt:lpstr>Некоторые примитивы синхронизации</vt:lpstr>
      <vt:lpstr>Особенности многопоточности в Python</vt:lpstr>
      <vt:lpstr>CPU-Bound vs I/O-Bound</vt:lpstr>
      <vt:lpstr>Асинхронность</vt:lpstr>
      <vt:lpstr>Корутины</vt:lpstr>
      <vt:lpstr>Цикл событий</vt:lpstr>
      <vt:lpstr>Потоки режима пользователя</vt:lpstr>
      <vt:lpstr>User-Level Thread VS Kernel-Level Threads</vt:lpstr>
      <vt:lpstr>User-Level Thread VS Kernel-Level Threads</vt:lpstr>
      <vt:lpstr>Green threads VS Coroutine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Даниил Красников</dc:creator>
  <cp:lastModifiedBy>Даниил Красников</cp:lastModifiedBy>
  <cp:revision>18</cp:revision>
  <dcterms:created xsi:type="dcterms:W3CDTF">2025-05-15T03:16:53Z</dcterms:created>
  <dcterms:modified xsi:type="dcterms:W3CDTF">2025-06-03T10:05:43Z</dcterms:modified>
</cp:coreProperties>
</file>